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_rels/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32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3.png" ContentType="image/png"/>
  <Override PartName="/ppt/media/image8.png" ContentType="image/png"/>
  <Override PartName="/ppt/media/image23.png" ContentType="image/png"/>
  <Override PartName="/ppt/media/image4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32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28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9071280" cy="585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28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32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32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28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9071280" cy="585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15232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515232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9071280" cy="585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32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59760" y="0"/>
            <a:ext cx="1517040" cy="176868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59760" y="0"/>
            <a:ext cx="1517040" cy="176868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59760" y="0"/>
            <a:ext cx="1517040" cy="176868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hyperlink" Target="https://afnog.iotworkshop.africa/pub/AFNOG/Talk/mosquittoBasic.mp4" TargetMode="External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hyperlink" Target="https://afnog.iotworkshop.africa/pub/AFNOG/Talk/mosquittoDummyData.mp4" TargetMode="External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hyperlink" Target="https://afnog.iotworkshop.africa/pub/AFNOG/Talk/protoDriver.mp4" TargetMode="External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hyperlink" Target="https://afnog.iotworkshop.africa/pub/AFNOG/Talk/cayenneProto.mp4" TargetMode="External"/><Relationship Id="rId3" Type="http://schemas.openxmlformats.org/officeDocument/2006/relationships/hyperlink" Target="https://mydevices.com/cayenne/signin/" TargetMode="External"/><Relationship Id="rId4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hyperlink" Target="http://afnog.iotworkshop.africa/" TargetMode="External"/><Relationship Id="rId2" Type="http://schemas.openxmlformats.org/officeDocument/2006/relationships/hyperlink" Target="https://github.com/uraich?tab=repositories" TargetMode="External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280160" y="2181960"/>
            <a:ext cx="7929360" cy="8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What is IoT? 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457200" y="3613680"/>
            <a:ext cx="9071280" cy="24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latin typeface="Arial"/>
              </a:rPr>
              <a:t>An Introduction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latin typeface="Arial"/>
              </a:rPr>
              <a:t>Uli Raich (uli.raich@gmail.com)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latin typeface="Arial"/>
              </a:rPr>
              <a:t>Formally CERN, Geneva, Switzerland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1646280" y="301320"/>
            <a:ext cx="7929360" cy="244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504000" y="484200"/>
            <a:ext cx="9071280" cy="8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The application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457200" y="19202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Arial"/>
              </a:rPr>
              <a:t>We need an application to see the state of the IoT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1737360" y="2405880"/>
            <a:ext cx="6766200" cy="4451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04000" y="484200"/>
            <a:ext cx="9071280" cy="8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The processor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504000" y="1768680"/>
            <a:ext cx="4426560" cy="472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1000"/>
          </a:bodyPr>
          <a:p>
            <a:pPr>
              <a:lnSpc>
                <a:spcPct val="100000"/>
              </a:lnSpc>
              <a:spcBef>
                <a:spcPts val="2154"/>
              </a:spcBef>
              <a:spcAft>
                <a:spcPts val="283"/>
              </a:spcAft>
            </a:pPr>
            <a:r>
              <a:rPr b="1" lang="en-US" sz="2000" spc="-1" strike="noStrike">
                <a:latin typeface="Arial"/>
                <a:ea typeface="Noto Sans CJK SC Regular"/>
              </a:rPr>
              <a:t>Raspberry Pi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154"/>
              </a:spcBef>
              <a:spcAft>
                <a:spcPts val="283"/>
              </a:spcAft>
            </a:pPr>
            <a:br/>
            <a:br/>
            <a:r>
              <a:rPr b="0" lang="en-US" sz="2000" spc="-1" strike="noStrike">
                <a:latin typeface="Arial"/>
                <a:ea typeface="Noto Sans CJK SC Regular"/>
              </a:rPr>
              <a:t>Advantages:</a:t>
            </a:r>
            <a:endParaRPr b="0" lang="en-US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2154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  <a:ea typeface="Noto Sans CJK SC Regular"/>
              </a:rPr>
              <a:t>Has all Internet interfaces needed</a:t>
            </a:r>
            <a:endParaRPr b="0" lang="en-US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2154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  <a:ea typeface="Noto Sans CJK SC Regular"/>
              </a:rPr>
              <a:t>Very powerful, any programming language can be used, native development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154"/>
              </a:spcBef>
              <a:spcAft>
                <a:spcPts val="283"/>
              </a:spcAft>
            </a:pPr>
            <a:r>
              <a:rPr b="0" lang="en-US" sz="2000" spc="-1" strike="noStrike">
                <a:latin typeface="Arial"/>
                <a:ea typeface="Noto Sans CJK SC Regular"/>
              </a:rPr>
              <a:t>Disadvantages:</a:t>
            </a:r>
            <a:endParaRPr b="0" lang="en-US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2154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  <a:ea typeface="Noto Sans CJK SC Regular"/>
              </a:rPr>
              <a:t>Rather expensive</a:t>
            </a:r>
            <a:endParaRPr b="0" lang="en-US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2154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  <a:ea typeface="Noto Sans CJK SC Regular"/>
              </a:rPr>
              <a:t>Has no ADC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5152680" y="183348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latin typeface="Arial"/>
              </a:rPr>
              <a:t>Arduino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br/>
            <a:r>
              <a:rPr b="0" lang="en-US" sz="2000" spc="-1" strike="noStrike">
                <a:latin typeface="Arial"/>
              </a:rPr>
              <a:t>Advantages:</a:t>
            </a:r>
            <a:endParaRPr b="0" lang="en-US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Low price</a:t>
            </a:r>
            <a:endParaRPr b="0" lang="en-US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Has 10 bit ADC on chip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br/>
            <a:r>
              <a:rPr b="0" lang="en-US" sz="2000" spc="-1" strike="noStrike">
                <a:latin typeface="Arial"/>
              </a:rPr>
              <a:t>Disadvantages:</a:t>
            </a:r>
            <a:endParaRPr b="0" lang="en-US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Has no Internet interface</a:t>
            </a:r>
            <a:endParaRPr b="0" lang="en-US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Little resources in flash and RAM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914400" y="383760"/>
            <a:ext cx="866088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latin typeface="Arial"/>
              </a:rPr>
              <a:t>Cayenne’s proposal of processors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1619280" y="1266480"/>
            <a:ext cx="6792840" cy="5485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504000" y="484200"/>
            <a:ext cx="9071280" cy="8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The Raspberry Pi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504000" y="1768680"/>
            <a:ext cx="9071280" cy="508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0000"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Arial"/>
              </a:rPr>
              <a:t>The Raspberry Pi is a small computer powerful enough to run a full blown Linux operating system:</a:t>
            </a:r>
            <a:endParaRPr b="0" lang="en-US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A quad core 1.2 GHz Broadcom 64 bit ARM CPU</a:t>
            </a:r>
            <a:endParaRPr b="0" lang="en-US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1 Gbytes of Ram</a:t>
            </a:r>
            <a:endParaRPr b="0" lang="en-US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Ethernet and wireless networks</a:t>
            </a:r>
            <a:endParaRPr b="0" lang="en-US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4 USB2 ports</a:t>
            </a:r>
            <a:endParaRPr b="0" lang="en-US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Micro SD connector</a:t>
            </a:r>
            <a:endParaRPr b="0" lang="en-US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40 pin extended GPIO connector with </a:t>
            </a:r>
            <a:endParaRPr b="0" lang="en-US" sz="24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latin typeface="Arial"/>
              </a:rPr>
              <a:t>GPIO pins</a:t>
            </a:r>
            <a:endParaRPr b="0" lang="en-US" sz="24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latin typeface="Arial"/>
              </a:rPr>
              <a:t>SPI and I2C bus interface </a:t>
            </a:r>
            <a:endParaRPr b="0" lang="en-US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Cost ~ 80-100 US $</a:t>
            </a:r>
            <a:endParaRPr b="0" lang="en-US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No ADC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888"/>
              </a:spcBef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6217920" y="2743200"/>
            <a:ext cx="2925720" cy="4142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504000" y="484200"/>
            <a:ext cx="9071280" cy="8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Arduino + WiFi shield</a:t>
            </a:r>
            <a:endParaRPr b="0" lang="en-US" sz="5870" spc="-1" strike="noStrike"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255240" y="1828800"/>
            <a:ext cx="9071280" cy="3203640"/>
          </a:xfrm>
          <a:prstGeom prst="rect">
            <a:avLst/>
          </a:prstGeom>
          <a:ln>
            <a:noFill/>
          </a:ln>
        </p:spPr>
      </p:pic>
      <p:pic>
        <p:nvPicPr>
          <p:cNvPr id="153" name="" descr=""/>
          <p:cNvPicPr/>
          <p:nvPr/>
        </p:nvPicPr>
        <p:blipFill>
          <a:blip r:embed="rId2"/>
          <a:stretch/>
        </p:blipFill>
        <p:spPr>
          <a:xfrm>
            <a:off x="6982200" y="1964160"/>
            <a:ext cx="3040200" cy="2943000"/>
          </a:xfrm>
          <a:prstGeom prst="rect">
            <a:avLst/>
          </a:prstGeom>
          <a:ln>
            <a:noFill/>
          </a:ln>
        </p:spPr>
      </p:pic>
      <p:pic>
        <p:nvPicPr>
          <p:cNvPr id="154" name="" descr=""/>
          <p:cNvPicPr/>
          <p:nvPr/>
        </p:nvPicPr>
        <p:blipFill>
          <a:blip r:embed="rId3"/>
          <a:stretch/>
        </p:blipFill>
        <p:spPr>
          <a:xfrm>
            <a:off x="4940280" y="4389120"/>
            <a:ext cx="3106080" cy="237708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640080" y="5486400"/>
            <a:ext cx="38091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Cost: ~12-15 US $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Popular because of simple C++ IDE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280160" y="484200"/>
            <a:ext cx="8295120" cy="8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The ideal IoT solution?</a:t>
            </a:r>
            <a:endParaRPr b="0" lang="en-US" sz="5870" spc="-1" strike="noStrike">
              <a:latin typeface="Arial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5211000" y="2082240"/>
            <a:ext cx="4572720" cy="450108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401400" y="1941120"/>
            <a:ext cx="3895920" cy="612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ESP8266 or ESP32 processor board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ESP8266 specs: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WiFi on chip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10 bit ADC on chip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80 kByte RAM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4 Mbyte flash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Can run a MicroPython interpreter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Can be programmed through</a:t>
            </a:r>
            <a:br/>
            <a:r>
              <a:rPr b="0" lang="en-US" sz="1800" spc="-1" strike="noStrike">
                <a:latin typeface="Arial"/>
              </a:rPr>
              <a:t>Arduino IDE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SPI, I2C interfaces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11 GPIO pins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Many sensor and actuator boards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Can be plugged together without </a:t>
            </a:r>
            <a:br/>
            <a:r>
              <a:rPr b="0" lang="en-US" sz="1800" spc="-1" strike="noStrike">
                <a:latin typeface="Arial"/>
              </a:rPr>
              <a:t>bread board or soldering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Cost of processor board: </a:t>
            </a:r>
            <a:br/>
            <a:r>
              <a:rPr b="0" lang="en-US" sz="1800" spc="-1" strike="noStrike">
                <a:latin typeface="Arial"/>
              </a:rPr>
              <a:t>~ 2.5 US$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0" lang="en-US" sz="1800" spc="-1" strike="noStrike">
                <a:latin typeface="Arial"/>
              </a:rPr>
              <a:t>ESP32 is even more powerful</a:t>
            </a:r>
            <a:br/>
            <a:r>
              <a:rPr b="0" lang="en-US" sz="1800" spc="-1" strike="noStrike">
                <a:latin typeface="Arial"/>
              </a:rPr>
              <a:t>Cost: ~ 4.5 US$</a:t>
            </a:r>
            <a:br/>
            <a:br/>
            <a:r>
              <a:rPr b="0" lang="en-US" sz="1800" spc="-1" strike="noStrike"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04000" y="484200"/>
            <a:ext cx="9071280" cy="8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Communication</a:t>
            </a:r>
            <a:endParaRPr b="0" lang="en-US" sz="5870" spc="-1" strike="noStrike"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3832560" y="3383280"/>
            <a:ext cx="2842200" cy="284220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4946040" y="3660840"/>
            <a:ext cx="180360" cy="4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2" name="" descr=""/>
          <p:cNvPicPr/>
          <p:nvPr/>
        </p:nvPicPr>
        <p:blipFill>
          <a:blip r:embed="rId2"/>
          <a:stretch/>
        </p:blipFill>
        <p:spPr>
          <a:xfrm>
            <a:off x="1645920" y="3931920"/>
            <a:ext cx="1218600" cy="1218600"/>
          </a:xfrm>
          <a:prstGeom prst="rect">
            <a:avLst/>
          </a:prstGeom>
          <a:ln>
            <a:noFill/>
          </a:ln>
        </p:spPr>
      </p:pic>
      <p:sp>
        <p:nvSpPr>
          <p:cNvPr id="163" name="CustomShape 3"/>
          <p:cNvSpPr/>
          <p:nvPr/>
        </p:nvSpPr>
        <p:spPr>
          <a:xfrm>
            <a:off x="776520" y="2086200"/>
            <a:ext cx="827568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MQTT (Message Queuing Telemetry Transport): a publish-subscribe based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Message protocol running of top of TCP.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A processor can subscribe to messages of a certain “topic” and/or it can push its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results on a certain topic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3"/>
          <a:stretch/>
        </p:blipFill>
        <p:spPr>
          <a:xfrm>
            <a:off x="7589520" y="3993120"/>
            <a:ext cx="1218600" cy="1218600"/>
          </a:xfrm>
          <a:prstGeom prst="rect">
            <a:avLst/>
          </a:prstGeom>
          <a:ln>
            <a:noFill/>
          </a:ln>
        </p:spPr>
      </p:pic>
      <p:pic>
        <p:nvPicPr>
          <p:cNvPr id="165" name="" descr=""/>
          <p:cNvPicPr/>
          <p:nvPr/>
        </p:nvPicPr>
        <p:blipFill>
          <a:blip r:embed="rId4"/>
          <a:stretch/>
        </p:blipFill>
        <p:spPr>
          <a:xfrm>
            <a:off x="274320" y="5212080"/>
            <a:ext cx="1218600" cy="1218600"/>
          </a:xfrm>
          <a:prstGeom prst="rect">
            <a:avLst/>
          </a:prstGeom>
          <a:ln>
            <a:noFill/>
          </a:ln>
        </p:spPr>
      </p:pic>
      <p:pic>
        <p:nvPicPr>
          <p:cNvPr id="166" name="" descr=""/>
          <p:cNvPicPr/>
          <p:nvPr/>
        </p:nvPicPr>
        <p:blipFill>
          <a:blip r:embed="rId5"/>
          <a:stretch/>
        </p:blipFill>
        <p:spPr>
          <a:xfrm>
            <a:off x="8656560" y="5212080"/>
            <a:ext cx="1218600" cy="1218600"/>
          </a:xfrm>
          <a:prstGeom prst="rect">
            <a:avLst/>
          </a:prstGeom>
          <a:ln>
            <a:noFill/>
          </a:ln>
        </p:spPr>
      </p:pic>
      <p:pic>
        <p:nvPicPr>
          <p:cNvPr id="167" name="" descr=""/>
          <p:cNvPicPr/>
          <p:nvPr/>
        </p:nvPicPr>
        <p:blipFill>
          <a:blip r:embed="rId6"/>
          <a:stretch/>
        </p:blipFill>
        <p:spPr>
          <a:xfrm>
            <a:off x="6751800" y="4434840"/>
            <a:ext cx="698400" cy="386640"/>
          </a:xfrm>
          <a:prstGeom prst="rect">
            <a:avLst/>
          </a:prstGeom>
          <a:ln>
            <a:noFill/>
          </a:ln>
        </p:spPr>
      </p:pic>
      <p:pic>
        <p:nvPicPr>
          <p:cNvPr id="168" name="" descr=""/>
          <p:cNvPicPr/>
          <p:nvPr/>
        </p:nvPicPr>
        <p:blipFill>
          <a:blip r:embed="rId7"/>
          <a:stretch/>
        </p:blipFill>
        <p:spPr>
          <a:xfrm rot="2121600">
            <a:off x="8934120" y="4634280"/>
            <a:ext cx="698400" cy="386640"/>
          </a:xfrm>
          <a:prstGeom prst="rect">
            <a:avLst/>
          </a:prstGeom>
          <a:ln>
            <a:noFill/>
          </a:ln>
        </p:spPr>
      </p:pic>
      <p:pic>
        <p:nvPicPr>
          <p:cNvPr id="169" name="" descr=""/>
          <p:cNvPicPr/>
          <p:nvPr/>
        </p:nvPicPr>
        <p:blipFill>
          <a:blip r:embed="rId8"/>
          <a:stretch/>
        </p:blipFill>
        <p:spPr>
          <a:xfrm>
            <a:off x="3000600" y="4367880"/>
            <a:ext cx="698400" cy="386640"/>
          </a:xfrm>
          <a:prstGeom prst="rect">
            <a:avLst/>
          </a:prstGeom>
          <a:ln>
            <a:noFill/>
          </a:ln>
        </p:spPr>
      </p:pic>
      <p:pic>
        <p:nvPicPr>
          <p:cNvPr id="170" name="" descr=""/>
          <p:cNvPicPr/>
          <p:nvPr/>
        </p:nvPicPr>
        <p:blipFill>
          <a:blip r:embed="rId9"/>
          <a:stretch/>
        </p:blipFill>
        <p:spPr>
          <a:xfrm rot="10682400">
            <a:off x="2221200" y="5544720"/>
            <a:ext cx="698400" cy="386640"/>
          </a:xfrm>
          <a:prstGeom prst="rect">
            <a:avLst/>
          </a:prstGeom>
          <a:ln>
            <a:noFill/>
          </a:ln>
        </p:spPr>
      </p:pic>
      <p:pic>
        <p:nvPicPr>
          <p:cNvPr id="171" name="" descr=""/>
          <p:cNvPicPr/>
          <p:nvPr/>
        </p:nvPicPr>
        <p:blipFill>
          <a:blip r:embed="rId10"/>
          <a:stretch/>
        </p:blipFill>
        <p:spPr>
          <a:xfrm rot="19097400">
            <a:off x="862560" y="4480920"/>
            <a:ext cx="698400" cy="386640"/>
          </a:xfrm>
          <a:prstGeom prst="rect">
            <a:avLst/>
          </a:prstGeom>
          <a:ln>
            <a:noFill/>
          </a:ln>
        </p:spPr>
      </p:pic>
      <p:sp>
        <p:nvSpPr>
          <p:cNvPr id="172" name="CustomShape 4"/>
          <p:cNvSpPr/>
          <p:nvPr/>
        </p:nvSpPr>
        <p:spPr>
          <a:xfrm>
            <a:off x="1977120" y="5998680"/>
            <a:ext cx="13712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subscribe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3" name="CustomShape 5"/>
          <p:cNvSpPr/>
          <p:nvPr/>
        </p:nvSpPr>
        <p:spPr>
          <a:xfrm>
            <a:off x="7498080" y="5303520"/>
            <a:ext cx="13712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publish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4" name="CustomShape 6"/>
          <p:cNvSpPr/>
          <p:nvPr/>
        </p:nvSpPr>
        <p:spPr>
          <a:xfrm>
            <a:off x="3745080" y="3311280"/>
            <a:ext cx="8265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broker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504000" y="484200"/>
            <a:ext cx="9071280" cy="8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MQTT Demo</a:t>
            </a:r>
            <a:endParaRPr b="0" lang="en-US" sz="5870" spc="-1" strike="noStrike"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419040" y="1768320"/>
            <a:ext cx="8541720" cy="4812480"/>
          </a:xfrm>
          <a:prstGeom prst="rect">
            <a:avLst/>
          </a:prstGeom>
          <a:ln>
            <a:noFill/>
          </a:ln>
        </p:spPr>
      </p:pic>
      <p:sp>
        <p:nvSpPr>
          <p:cNvPr id="177" name="CustomShape 2"/>
          <p:cNvSpPr/>
          <p:nvPr/>
        </p:nvSpPr>
        <p:spPr>
          <a:xfrm>
            <a:off x="1005840" y="6675120"/>
            <a:ext cx="10058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Video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1371600" y="484200"/>
            <a:ext cx="8203680" cy="8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Programming language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529560" y="201636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4000"/>
          </a:bodyPr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Only the data recovered from the communication protocol are seen</a:t>
            </a:r>
            <a:endParaRPr b="0" lang="en-US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Any programming language will do</a:t>
            </a:r>
            <a:endParaRPr b="0" lang="en-US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Cayenne/MQTT libraries are available for</a:t>
            </a:r>
            <a:endParaRPr b="0" lang="en-US" sz="24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latin typeface="Arial"/>
              </a:rPr>
              <a:t>C, C++</a:t>
            </a:r>
            <a:endParaRPr b="0" lang="en-US" sz="24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latin typeface="Arial"/>
              </a:rPr>
              <a:t>Python</a:t>
            </a:r>
            <a:endParaRPr b="0" lang="en-US" sz="24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latin typeface="Arial"/>
              </a:rPr>
              <a:t>Java</a:t>
            </a:r>
            <a:endParaRPr b="0" lang="en-US" sz="24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latin typeface="Arial"/>
              </a:rPr>
              <a:t>Java Script</a:t>
            </a:r>
            <a:endParaRPr b="0" lang="en-US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ESP8266 and ESP32 are powerful enough to run a MicroPython interpreter           Let’s use Python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 rot="10867200">
            <a:off x="2314800" y="6007320"/>
            <a:ext cx="698400" cy="3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280160" y="626760"/>
            <a:ext cx="829512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latin typeface="Arial"/>
              </a:rPr>
              <a:t>Sending Dummy temperature data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3657600" y="1371600"/>
            <a:ext cx="5486040" cy="5512320"/>
          </a:xfrm>
          <a:prstGeom prst="rect">
            <a:avLst/>
          </a:prstGeom>
          <a:ln>
            <a:noFill/>
          </a:ln>
        </p:spPr>
      </p:pic>
      <p:sp>
        <p:nvSpPr>
          <p:cNvPr id="183" name="CustomShape 2"/>
          <p:cNvSpPr/>
          <p:nvPr/>
        </p:nvSpPr>
        <p:spPr>
          <a:xfrm>
            <a:off x="914400" y="2743200"/>
            <a:ext cx="11887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Video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04000" y="484200"/>
            <a:ext cx="9071280" cy="8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What is IoT?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504000" y="210312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latin typeface="Arial"/>
              </a:rPr>
              <a:t>Answer: IoT is the</a:t>
            </a:r>
            <a:r>
              <a:rPr b="1" lang="en-US" sz="2800" spc="-1" strike="noStrike">
                <a:latin typeface="Arial"/>
              </a:rPr>
              <a:t> I</a:t>
            </a:r>
            <a:r>
              <a:rPr b="0" lang="en-US" sz="2800" spc="-1" strike="noStrike">
                <a:latin typeface="Arial"/>
              </a:rPr>
              <a:t>nternet </a:t>
            </a:r>
            <a:r>
              <a:rPr b="1" lang="en-US" sz="2800" spc="-1" strike="noStrike">
                <a:latin typeface="Arial"/>
              </a:rPr>
              <a:t>o</a:t>
            </a:r>
            <a:r>
              <a:rPr b="0" lang="en-US" sz="2800" spc="-1" strike="noStrike">
                <a:latin typeface="Arial"/>
              </a:rPr>
              <a:t>f </a:t>
            </a:r>
            <a:r>
              <a:rPr b="1" lang="en-US" sz="2800" spc="-1" strike="noStrike">
                <a:latin typeface="Arial"/>
              </a:rPr>
              <a:t>T</a:t>
            </a:r>
            <a:r>
              <a:rPr b="0" lang="en-US" sz="2800" spc="-1" strike="noStrike">
                <a:latin typeface="Arial"/>
              </a:rPr>
              <a:t>hings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latin typeface="Arial"/>
              </a:rPr>
              <a:t>But… what is the Internet of Things?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4800" spc="-1" strike="noStrike">
                <a:latin typeface="Arial"/>
              </a:rPr>
              <a:t>I hate buzz words!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latin typeface="Arial"/>
              </a:rPr>
              <a:t>Everybody talks about IoT but who does deeply know, what IoT actually is?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latin typeface="Arial"/>
              </a:rPr>
              <a:t>Who is able to set up an IoT by himself?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1554480" y="322200"/>
            <a:ext cx="8020800" cy="121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latin typeface="Arial"/>
              </a:rPr>
              <a:t>Sensor Readout example: </a:t>
            </a:r>
            <a:br/>
            <a:r>
              <a:rPr b="0" lang="en-US" sz="4000" spc="-1" strike="noStrike">
                <a:latin typeface="Arial"/>
              </a:rPr>
              <a:t>Photo-Resistor and LED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85" name="" descr=""/>
          <p:cNvPicPr/>
          <p:nvPr/>
        </p:nvPicPr>
        <p:blipFill>
          <a:blip r:embed="rId1"/>
          <a:stretch/>
        </p:blipFill>
        <p:spPr>
          <a:xfrm>
            <a:off x="721080" y="3566520"/>
            <a:ext cx="3643560" cy="2837520"/>
          </a:xfrm>
          <a:prstGeom prst="rect">
            <a:avLst/>
          </a:prstGeom>
          <a:ln>
            <a:noFill/>
          </a:ln>
        </p:spPr>
      </p:pic>
      <p:pic>
        <p:nvPicPr>
          <p:cNvPr id="186" name="" descr=""/>
          <p:cNvPicPr/>
          <p:nvPr/>
        </p:nvPicPr>
        <p:blipFill>
          <a:blip r:embed="rId2"/>
          <a:stretch/>
        </p:blipFill>
        <p:spPr>
          <a:xfrm>
            <a:off x="5212080" y="3566160"/>
            <a:ext cx="4513320" cy="3108600"/>
          </a:xfrm>
          <a:prstGeom prst="rect">
            <a:avLst/>
          </a:prstGeom>
          <a:ln>
            <a:noFill/>
          </a:ln>
        </p:spPr>
      </p:pic>
      <p:sp>
        <p:nvSpPr>
          <p:cNvPr id="187" name="CustomShape 2"/>
          <p:cNvSpPr/>
          <p:nvPr/>
        </p:nvSpPr>
        <p:spPr>
          <a:xfrm>
            <a:off x="823320" y="1920240"/>
            <a:ext cx="8768160" cy="182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Arial"/>
              </a:rPr>
              <a:t>The photo resistor and the 1 k</a:t>
            </a:r>
            <a:r>
              <a:rPr b="0" lang="en-US" sz="2400" spc="-1" strike="noStrike">
                <a:latin typeface="Times New Roman"/>
                <a:ea typeface="Times New Roman"/>
              </a:rPr>
              <a:t>Ω</a:t>
            </a:r>
            <a:r>
              <a:rPr b="0" lang="en-US" sz="2400" spc="-1" strike="noStrike">
                <a:latin typeface="Arial"/>
                <a:ea typeface="Times New Roman"/>
              </a:rPr>
              <a:t> resistor form a voltage divider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0" lang="en-US" sz="2400" spc="-1" strike="noStrike">
                <a:latin typeface="Arial"/>
                <a:ea typeface="Times New Roman"/>
              </a:rPr>
              <a:t>The LED can be switched on by program and changes the light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Arial"/>
                <a:ea typeface="Times New Roman"/>
              </a:rPr>
              <a:t>Intensity seen by the photo resistor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04000" y="484200"/>
            <a:ext cx="9071280" cy="8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ADC readout</a:t>
            </a:r>
            <a:endParaRPr b="0" lang="en-US" sz="5870" spc="-1" strike="noStrike"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4114800" y="1646280"/>
            <a:ext cx="6637320" cy="4845960"/>
          </a:xfrm>
          <a:prstGeom prst="rect">
            <a:avLst/>
          </a:prstGeom>
          <a:ln>
            <a:noFill/>
          </a:ln>
        </p:spPr>
      </p:pic>
      <p:sp>
        <p:nvSpPr>
          <p:cNvPr id="190" name="CustomShape 2"/>
          <p:cNvSpPr/>
          <p:nvPr/>
        </p:nvSpPr>
        <p:spPr>
          <a:xfrm>
            <a:off x="46800" y="2108160"/>
            <a:ext cx="406764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Arial"/>
              </a:rPr>
              <a:t>The ADC and GPIO driver classes are already available in MicroPython.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Arial"/>
              </a:rPr>
              <a:t>This makes readout a child’s game.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914400" y="5212080"/>
            <a:ext cx="10058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Video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914400" y="567000"/>
            <a:ext cx="8569440" cy="8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Cayenne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529560" y="2290680"/>
            <a:ext cx="9071280" cy="310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Cayenne supplies the MQTT broker</a:t>
            </a:r>
            <a:endParaRPr b="0" lang="en-US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It uses a dedicated format for “topic” and “payload”</a:t>
            </a:r>
            <a:endParaRPr b="0" lang="en-US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We hide these details in a “Cayenne” Python class</a:t>
            </a:r>
            <a:endParaRPr b="0" lang="en-US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Cayenne supplies widgets for display and control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504000" y="484200"/>
            <a:ext cx="9071280" cy="8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Cayenne definitions</a:t>
            </a:r>
            <a:endParaRPr b="0" lang="en-US" sz="5870" spc="-1" strike="noStrike">
              <a:latin typeface="Arial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503640" y="1930320"/>
            <a:ext cx="10804680" cy="4835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4000" y="484200"/>
            <a:ext cx="9071280" cy="8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Publish to Cayenne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504000" y="176868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8" name="" descr=""/>
          <p:cNvPicPr/>
          <p:nvPr/>
        </p:nvPicPr>
        <p:blipFill>
          <a:blip r:embed="rId1"/>
          <a:stretch/>
        </p:blipFill>
        <p:spPr>
          <a:xfrm>
            <a:off x="362160" y="1827000"/>
            <a:ext cx="10562040" cy="4739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504000" y="484200"/>
            <a:ext cx="9071280" cy="8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Results on Cayenne</a:t>
            </a:r>
            <a:endParaRPr b="0" lang="en-US" sz="5870" spc="-1" strike="noStrike">
              <a:latin typeface="Arial"/>
            </a:endParaRPr>
          </a:p>
        </p:txBody>
      </p:sp>
      <p:pic>
        <p:nvPicPr>
          <p:cNvPr id="200" name="" descr=""/>
          <p:cNvPicPr/>
          <p:nvPr/>
        </p:nvPicPr>
        <p:blipFill>
          <a:blip r:embed="rId1"/>
          <a:stretch/>
        </p:blipFill>
        <p:spPr>
          <a:xfrm>
            <a:off x="1594440" y="1737360"/>
            <a:ext cx="8006400" cy="4764960"/>
          </a:xfrm>
          <a:prstGeom prst="rect">
            <a:avLst/>
          </a:prstGeom>
          <a:ln>
            <a:noFill/>
          </a:ln>
        </p:spPr>
      </p:pic>
      <p:sp>
        <p:nvSpPr>
          <p:cNvPr id="201" name="CustomShape 2"/>
          <p:cNvSpPr/>
          <p:nvPr/>
        </p:nvSpPr>
        <p:spPr>
          <a:xfrm>
            <a:off x="365760" y="4206240"/>
            <a:ext cx="10058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Video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2" name="TextShape 3"/>
          <p:cNvSpPr txBox="1"/>
          <p:nvPr/>
        </p:nvSpPr>
        <p:spPr>
          <a:xfrm>
            <a:off x="182880" y="484632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1800" spc="-1" strike="noStrike">
                <a:latin typeface="Arial"/>
                <a:hlinkClick r:id="rId3"/>
              </a:rPr>
              <a:t>Live Show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04000" y="484200"/>
            <a:ext cx="9071280" cy="8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...or the history plot</a:t>
            </a:r>
            <a:endParaRPr b="0" lang="en-US" sz="5870" spc="-1" strike="noStrike">
              <a:latin typeface="Arial"/>
            </a:endParaRPr>
          </a:p>
        </p:txBody>
      </p:sp>
      <p:pic>
        <p:nvPicPr>
          <p:cNvPr id="204" name="" descr=""/>
          <p:cNvPicPr/>
          <p:nvPr/>
        </p:nvPicPr>
        <p:blipFill>
          <a:blip r:embed="rId1"/>
          <a:stretch/>
        </p:blipFill>
        <p:spPr>
          <a:xfrm>
            <a:off x="886680" y="1768320"/>
            <a:ext cx="8305200" cy="438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504000" y="484200"/>
            <a:ext cx="9071280" cy="8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Want to know more?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504000" y="176868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Arial"/>
              </a:rPr>
              <a:t>Unfortunately you missed the workshop on IoT at this conference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Arial"/>
              </a:rPr>
              <a:t>But you may have a look at its Twiki server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000ff"/>
                </a:solidFill>
                <a:uFillTx/>
                <a:latin typeface="Arial"/>
                <a:hlinkClick r:id="rId1"/>
              </a:rPr>
              <a:t>http://afnog.iotworkshop.africa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Arial"/>
              </a:rPr>
              <a:t>and/or, for the code of the demo programs: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https://github.com/uraich?tab=repositories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Arial"/>
              </a:rPr>
              <a:t>… </a:t>
            </a:r>
            <a:r>
              <a:rPr b="0" lang="en-US" sz="2400" spc="-1" strike="noStrike">
                <a:solidFill>
                  <a:srgbClr val="0000ff"/>
                </a:solidFill>
                <a:latin typeface="Arial"/>
              </a:rPr>
              <a:t>or have a beer with me at the bar!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371600" y="29160"/>
            <a:ext cx="8686440" cy="178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The child and the elephant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38120" y="1920240"/>
            <a:ext cx="651096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Child: “What is an elephant”</a:t>
            </a:r>
            <a:br/>
            <a:r>
              <a:rPr b="0" lang="en-US" sz="1800" spc="-1" strike="noStrike">
                <a:latin typeface="Arial"/>
              </a:rPr>
              <a:t>Me: An elephant is a grey animal!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Result: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888"/>
              </a:spcBef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7132320" y="1757520"/>
            <a:ext cx="2957040" cy="4388760"/>
          </a:xfrm>
          <a:prstGeom prst="rect">
            <a:avLst/>
          </a:prstGeom>
          <a:ln>
            <a:noFill/>
          </a:ln>
        </p:spPr>
      </p:pic>
      <p:pic>
        <p:nvPicPr>
          <p:cNvPr id="126" name="" descr=""/>
          <p:cNvPicPr/>
          <p:nvPr/>
        </p:nvPicPr>
        <p:blipFill>
          <a:blip r:embed="rId2"/>
          <a:stretch/>
        </p:blipFill>
        <p:spPr>
          <a:xfrm>
            <a:off x="3872160" y="3566160"/>
            <a:ext cx="3351240" cy="2982600"/>
          </a:xfrm>
          <a:prstGeom prst="rect">
            <a:avLst/>
          </a:prstGeom>
          <a:ln>
            <a:noFill/>
          </a:ln>
        </p:spPr>
      </p:pic>
      <p:sp>
        <p:nvSpPr>
          <p:cNvPr id="127" name="CustomShape 3"/>
          <p:cNvSpPr/>
          <p:nvPr/>
        </p:nvSpPr>
        <p:spPr>
          <a:xfrm>
            <a:off x="182880" y="3017520"/>
            <a:ext cx="3382920" cy="307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The child has got an answers and does not disturb me any longer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The child thinks that I am clever, because he thinks I know what an elephant is (which is not true!)</a:t>
            </a:r>
            <a:br/>
            <a:r>
              <a:rPr b="0" lang="en-US" sz="1800" spc="-1" strike="noStrike"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The child does not know much more than before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737360" y="37800"/>
            <a:ext cx="7837920" cy="178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What should I have done?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504000" y="21992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</a:rPr>
              <a:t>Learned about elephants myself</a:t>
            </a:r>
            <a:endParaRPr b="0" lang="en-US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</a:rPr>
              <a:t>Told him everything about elephants I know myself:</a:t>
            </a:r>
            <a:endParaRPr b="0" lang="en-US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Where and how they live</a:t>
            </a:r>
            <a:endParaRPr b="0" lang="en-US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What they eat</a:t>
            </a:r>
            <a:endParaRPr b="0" lang="en-US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How they behave …</a:t>
            </a:r>
            <a:endParaRPr b="0" lang="en-US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</a:rPr>
              <a:t>Gone to the zoo (in Europe) or a nature reserve (here in East Africa) to show him a live elephant.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504000" y="484200"/>
            <a:ext cx="9071280" cy="8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Now about IoT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504000" y="210312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</a:rPr>
              <a:t>I have learned about IoT during the whole last year</a:t>
            </a:r>
            <a:endParaRPr b="0" lang="en-US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</a:rPr>
              <a:t>I will take these 20 mins to tell you what I know about IoT</a:t>
            </a:r>
            <a:endParaRPr b="0" lang="en-US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</a:rPr>
              <a:t>I have brought a baby elephant (IoT system) to show you a live example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188720" y="484200"/>
            <a:ext cx="8386560" cy="8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What is the “I” in IoT ?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548640" y="19202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Arial"/>
              </a:rPr>
              <a:t>The “I” stands for </a:t>
            </a:r>
            <a:r>
              <a:rPr b="0" i="1" lang="en-US" sz="2400" spc="-1" strike="noStrike">
                <a:latin typeface="Arial"/>
              </a:rPr>
              <a:t>Internet. </a:t>
            </a:r>
            <a:r>
              <a:rPr b="0" lang="en-US" sz="2400" spc="-1" strike="noStrike">
                <a:latin typeface="Arial"/>
              </a:rPr>
              <a:t>This means: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latin typeface="Arial"/>
              </a:rPr>
              <a:t>We need a processor (IoT node) that can connect to the Internet. It must be powerful enough to run Internet protocols and it needs an interface to the Internet.</a:t>
            </a:r>
            <a:endParaRPr b="0" lang="en-US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Ethernet interface</a:t>
            </a:r>
            <a:endParaRPr b="0" lang="en-US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WiFi interface</a:t>
            </a:r>
            <a:endParaRPr b="0" lang="en-US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GSM</a:t>
            </a:r>
            <a:endParaRPr b="0" lang="en-US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… </a:t>
            </a:r>
            <a:r>
              <a:rPr b="0" lang="en-US" sz="2400" spc="-1" strike="noStrike">
                <a:latin typeface="Arial"/>
              </a:rPr>
              <a:t>connection to a gateway with access to the internet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645920" y="484200"/>
            <a:ext cx="7929360" cy="8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What are « things » ?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457200" y="210312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2200" spc="-1" strike="noStrike">
                <a:latin typeface="Arial"/>
              </a:rPr>
              <a:t>Usually the Internet is used by humans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latin typeface="Arial"/>
              </a:rPr>
              <a:t>Typical applications are 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WEB browsing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Email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Social media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Telephone and chats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latin typeface="Arial"/>
              </a:rPr>
              <a:t>Human to machine or human to human communication.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latin typeface="Arial"/>
              </a:rPr>
              <a:t>IoT: “Things” communicate also without human intervention.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645920" y="37800"/>
            <a:ext cx="7929360" cy="178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Things, Sensors, Actuators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548640" y="2259360"/>
            <a:ext cx="9071280" cy="423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3000"/>
          </a:bodyPr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Coffee machines, dish washer, washing machine, …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Burglar alarm system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Intelligent farming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Weather station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Scientific measurements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Industrial factory control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Car electronics, ignition system, ABS,…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You name it!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latin typeface="Arial"/>
              </a:rPr>
              <a:t>The processor reads the state of “things” though sensors and controls them through actuators. Our processor needs interfaces to these sensors and actuators.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888"/>
              </a:spcBef>
            </a:pP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04000" y="484200"/>
            <a:ext cx="9071280" cy="8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"/>
              </a:rPr>
              <a:t>The IoT system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504000" y="176868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2200" spc="-1" strike="noStrike">
                <a:latin typeface="Arial"/>
              </a:rPr>
              <a:t>We need a system with a number of processors that read out sensors and/or control actuators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latin typeface="Arial"/>
              </a:rPr>
              <a:t>These processors communicate with each other over the Internet with or without human intervention.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latin typeface="Arial"/>
              </a:rPr>
              <a:t>Design decisions: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Which processors?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Which communication protocol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Which GUI to be able to see what is going on?</a:t>
            </a:r>
            <a:endParaRPr b="0" lang="en-US" sz="2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Which programming language?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888"/>
              </a:spcBef>
            </a:pP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2028</TotalTime>
  <Application>LibreOffice/6.2.3.2$Linux_X86_64 LibreOffice_project/20$Build-2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2019-02-10T11:08:36Z</dcterms:created>
  <dc:creator/>
  <dc:description/>
  <dc:language>en-US</dc:language>
  <cp:lastModifiedBy/>
  <dcterms:modified xsi:type="dcterms:W3CDTF">2019-06-08T09:48:24Z</dcterms:modified>
  <cp:revision>36</cp:revision>
  <dc:subject/>
  <dc:title/>
</cp:coreProperties>
</file>